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1"/>
  </p:sldMasterIdLst>
  <p:sldIdLst>
    <p:sldId id="544" r:id="rId2"/>
    <p:sldId id="574" r:id="rId3"/>
    <p:sldId id="256" r:id="rId4"/>
    <p:sldId id="577" r:id="rId5"/>
    <p:sldId id="289" r:id="rId6"/>
    <p:sldId id="563" r:id="rId7"/>
    <p:sldId id="561" r:id="rId8"/>
    <p:sldId id="562" r:id="rId9"/>
  </p:sldIdLst>
  <p:sldSz cx="12192000" cy="6858000"/>
  <p:notesSz cx="6858000" cy="9144000"/>
  <p:embeddedFontLst>
    <p:embeddedFont>
      <p:font typeface="Pluto Black" panose="020B0A03020203060204" pitchFamily="34" charset="0"/>
      <p:bold r:id="rId10"/>
    </p:embeddedFont>
    <p:embeddedFont>
      <p:font typeface="Pluto Regular" panose="020B0503020203060204" pitchFamily="34" charset="0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luto Heavy" panose="020B0903020203060204" pitchFamily="34" charset="0"/>
      <p:bold r:id="rId18"/>
    </p:embeddedFont>
    <p:embeddedFont>
      <p:font typeface="Pluto Medium" panose="020B0603020203060204" pitchFamily="34" charset="0"/>
      <p:regular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8"/>
    <a:srgbClr val="FF8234"/>
    <a:srgbClr val="0E9E9D"/>
    <a:srgbClr val="F2B83A"/>
    <a:srgbClr val="262456"/>
    <a:srgbClr val="FF6600"/>
    <a:srgbClr val="FF6709"/>
    <a:srgbClr val="5B9BD5"/>
    <a:srgbClr val="FFFFFF"/>
    <a:srgbClr val="F6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20" autoAdjust="0"/>
  </p:normalViewPr>
  <p:slideViewPr>
    <p:cSldViewPr snapToGrid="0">
      <p:cViewPr varScale="1">
        <p:scale>
          <a:sx n="111" d="100"/>
          <a:sy n="111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3A3F9-01C2-47E8-AC72-0F951638F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A8C9F4-602F-4C4B-822F-7886D678E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1AA08D-3BBA-49F1-AFE7-97D20C61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E05C59-7AEC-47D3-B857-A5A122B1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CFB41C-4BA7-4FFC-B0F0-D6E33C86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0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D033-B3AE-4A61-8A23-2C8CF0FC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DF7350-BA3A-4F59-ACB8-8DBBE2449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8EBBB-D2DE-4D35-BA29-C3CC2538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32D05D-5CCA-4795-95AE-7ACEFE15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A4443-1D1B-44B0-8DA9-B3C9EE1F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144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64BDB8-EAD8-46D2-8564-E07E33C49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32937F-A4BE-449B-972D-C1F71B2A2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4272A7-B12A-4F74-A22C-42155AB8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8924DC-49A9-4F34-A982-FA5D8DD0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79CD9-3BF3-4B74-8359-1485C382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854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8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5846C-FEB5-4E31-A1AA-E96E1468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C09FCD-172E-400D-AB3F-ECB6652C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FAB9FD-AEE5-44D6-AC12-1C6A1356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75E212-86A0-4189-94FC-0D01A62E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44072-83E8-45F2-ADE6-9AD1F12B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775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E6BBD-F8EC-477E-BFD4-96C6B545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7A13C3-612E-4DC1-AD9F-4F928FF2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267E3B-242B-43E7-B15C-A641C2C4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2B5A1-C515-44F9-B706-26A70440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67697-EE57-4E08-8055-7A114B2C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69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7CB92-3410-4B3C-961B-661E5B9B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DC178-05D1-4D63-8431-9F2EF3D57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643122-98EB-42A8-9307-6F8F326F1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7C64B3-44AE-4741-8D11-B4B08CD3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3CF147-F6B1-401E-83AF-0DCF592A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0A68A0-7125-4705-B70C-31921440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627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4FB02-D3AA-43A7-BE28-BE1E7AAEB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C87872-E8F1-482E-8837-697F57425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728C04-E7A9-49C8-A1D6-42559110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42548E9-359F-46E1-A6F4-5775F7CB1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7EA94-ED60-4BD7-BC67-8E0584104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653735-B92C-4F08-BC74-61EC0368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F50EDB-A98F-48F4-B3C9-E5584DBE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2EF7C5-C476-4DB0-A1CC-AC9D3818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511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D04F3-4B17-462D-9022-AAA5777AC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19847E-CD3D-4A97-8922-8AFB5C49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B0AA52-FD49-40B5-900F-97A67E8C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550539-1891-4D5A-B166-50BE385C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0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D495F4-5262-47C0-929F-14D215CC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0AD916-928F-4C0A-94AD-92C89124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46F9D-E126-4588-89CD-A2A2F488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276E7-DA89-4AD7-9950-839A1860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3C9EC7-3E6A-4C5A-9C7E-D34D9D564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7EC921-FBF8-4E73-864E-FDF3E4E6C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24D24E-A359-4FC0-88ED-C119B7B2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C1D8C3-A34A-4FA3-A896-B2E63F6B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921EBB-5720-46B7-863A-496D7ACF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188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B13A0-2339-4F87-ABCA-FCF0017E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BB6A23-B670-4B9D-87F9-F6DE1562E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5005E0-FDC1-45EB-8FBF-3EE9BE59A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32F476-8D1F-43FF-B892-7FF786D1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327C1B-CCD8-4191-B854-098E17E8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980D3B-FD21-48A2-9973-E349055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8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A91E1A3-937C-46DB-B08E-81437610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843C55-B3E9-482B-A73C-50DF88B7C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B2DC21-6BCE-4131-A141-BF1D37B46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1E2F81-43A1-4384-A241-A43880648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9E3CB-EAA1-40FD-B812-887D35A7C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6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0" Type="http://schemas.openxmlformats.org/officeDocument/2006/relationships/image" Target="../media/image17.sv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165FF1-7D43-4947-8E4D-CEB78AEC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-2566"/>
            <a:ext cx="2683210" cy="18773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E727607-D049-4742-86F4-32C086DC6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1" y="1122218"/>
            <a:ext cx="1032663" cy="8152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B106C91-4710-4A19-8B33-43F790AC03E6}"/>
              </a:ext>
            </a:extLst>
          </p:cNvPr>
          <p:cNvSpPr txBox="1"/>
          <p:nvPr/>
        </p:nvSpPr>
        <p:spPr>
          <a:xfrm>
            <a:off x="2090778" y="1689630"/>
            <a:ext cx="76262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600" b="1" dirty="0">
                <a:solidFill>
                  <a:schemeClr val="bg1"/>
                </a:solidFill>
                <a:latin typeface="Pluto Black" panose="020B0A03020203060204" pitchFamily="34" charset="0"/>
              </a:rPr>
              <a:t>BICIS DE LA ALEGRÍA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5D17CD9-2231-42F8-8C1A-1298432C4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06"/>
          <a:stretch/>
        </p:blipFill>
        <p:spPr>
          <a:xfrm rot="10800000">
            <a:off x="0" y="3387189"/>
            <a:ext cx="1451464" cy="18773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0394ED9-41FE-4777-BB61-CC53180CC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36778" r="2221" b="42778"/>
          <a:stretch/>
        </p:blipFill>
        <p:spPr bwMode="auto">
          <a:xfrm>
            <a:off x="1758394" y="3873673"/>
            <a:ext cx="9156150" cy="19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03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B30BDE44-8E35-40CD-B807-581F952B62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0" y="1"/>
            <a:ext cx="12191998" cy="6857998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42E5E17-4E6E-4B6D-84F3-498A2018C55B}"/>
              </a:ext>
            </a:extLst>
          </p:cNvPr>
          <p:cNvSpPr txBox="1"/>
          <p:nvPr/>
        </p:nvSpPr>
        <p:spPr>
          <a:xfrm>
            <a:off x="6338454" y="1330037"/>
            <a:ext cx="508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bg1"/>
                </a:solidFill>
                <a:effectLst/>
                <a:latin typeface="Pluto Medium" panose="020B060302020306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Entregamos este año, 12.550 bicicletas</a:t>
            </a:r>
            <a:endParaRPr lang="en-GB" dirty="0">
              <a:solidFill>
                <a:schemeClr val="bg1"/>
              </a:solidFill>
              <a:latin typeface="Pluto Medium" panose="020B0603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77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1D5D233-FA80-483B-A950-2B6BFA744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13" y="-3542"/>
            <a:ext cx="1662114" cy="11629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5762085-7C36-4A03-8420-54F08401B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6" r="45985"/>
          <a:stretch/>
        </p:blipFill>
        <p:spPr>
          <a:xfrm>
            <a:off x="7013195" y="10713"/>
            <a:ext cx="5238263" cy="6704193"/>
          </a:xfrm>
          <a:prstGeom prst="rect">
            <a:avLst/>
          </a:prstGeom>
        </p:spPr>
      </p:pic>
      <p:sp>
        <p:nvSpPr>
          <p:cNvPr id="5" name="AutoShape 6" descr="Cread Magdalena - Home | Facebook"/>
          <p:cNvSpPr>
            <a:spLocks noChangeAspect="1" noChangeArrowheads="1"/>
          </p:cNvSpPr>
          <p:nvPr/>
        </p:nvSpPr>
        <p:spPr bwMode="auto">
          <a:xfrm>
            <a:off x="733798" y="442056"/>
            <a:ext cx="1224350" cy="18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376CB81-C0A5-4B08-9041-64A377DCC4AB}"/>
              </a:ext>
            </a:extLst>
          </p:cNvPr>
          <p:cNvSpPr/>
          <p:nvPr/>
        </p:nvSpPr>
        <p:spPr>
          <a:xfrm>
            <a:off x="-12914" y="6714907"/>
            <a:ext cx="12217828" cy="143093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F87005-8F30-4B20-94FB-2BFE5D997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64" y="4121778"/>
            <a:ext cx="959312" cy="75735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D9CB9A63-4F67-4439-B917-3577C598C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9574" y="517039"/>
            <a:ext cx="4031542" cy="64233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A4C8CEA-FF1C-4768-BDEC-26DEEC54A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132" y="5910664"/>
            <a:ext cx="2945213" cy="652836"/>
          </a:xfrm>
          <a:prstGeom prst="rect">
            <a:avLst/>
          </a:prstGeom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700206"/>
              </p:ext>
            </p:extLst>
          </p:nvPr>
        </p:nvGraphicFramePr>
        <p:xfrm>
          <a:off x="914355" y="1263169"/>
          <a:ext cx="5400555" cy="4571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Hoja de cálculo" r:id="rId11" imgW="7572652" imgH="6410050" progId="Excel.Sheet.12">
                  <p:embed/>
                </p:oleObj>
              </mc:Choice>
              <mc:Fallback>
                <p:oleObj name="Hoja de cálculo" r:id="rId11" imgW="7572652" imgH="64100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4355" y="1263169"/>
                        <a:ext cx="5400555" cy="4571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64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231AFDA-E58B-4D98-A792-AFC0E9B72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27" r="30156"/>
          <a:stretch/>
        </p:blipFill>
        <p:spPr>
          <a:xfrm>
            <a:off x="-75416" y="0"/>
            <a:ext cx="4878236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34375" y="1136140"/>
            <a:ext cx="6489061" cy="457795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50% para los 6.275 estudiantes con mejores pruebas SABER 11 en 2022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50% para 6.275 estudiantes con requerimientos de transporte: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Registrados en el SIMAT como estudiantes de IE Públicas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Rango de edad entre los 12 y 19 años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50% de beneficiarios mujeres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20% de beneficiarios comunidad afro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10% de beneficiarios comunidades ancestrales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MX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luto Regular" panose="020B0503020203060204" pitchFamily="34" charset="0"/>
              </a:rPr>
              <a:t>20% población víctimas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s-MX" sz="2000" dirty="0">
              <a:solidFill>
                <a:schemeClr val="tx1">
                  <a:lumMod val="75000"/>
                  <a:lumOff val="25000"/>
                </a:schemeClr>
              </a:solidFill>
              <a:latin typeface="Pluto Regular" panose="020B050302020306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5214DE-C436-49D4-B750-C62088A8E9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5"/>
          <a:stretch/>
        </p:blipFill>
        <p:spPr>
          <a:xfrm>
            <a:off x="10844573" y="0"/>
            <a:ext cx="1340500" cy="14729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DDF99C-29D1-44F9-A2B9-56C3A6251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47" y="328482"/>
            <a:ext cx="956261" cy="7549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D19063-EB28-42EA-A216-DF827835BDAE}"/>
              </a:ext>
            </a:extLst>
          </p:cNvPr>
          <p:cNvSpPr txBox="1"/>
          <p:nvPr/>
        </p:nvSpPr>
        <p:spPr>
          <a:xfrm>
            <a:off x="5193687" y="502730"/>
            <a:ext cx="2731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s-ES" sz="3200" dirty="0" smtClean="0">
                <a:solidFill>
                  <a:srgbClr val="FF6709"/>
                </a:solidFill>
                <a:latin typeface="Pluto Heavy" panose="020B0903020203060204" pitchFamily="34" charset="0"/>
              </a:rPr>
              <a:t>CRITERIOS</a:t>
            </a:r>
            <a:endParaRPr lang="es-ES" sz="3200" dirty="0">
              <a:solidFill>
                <a:srgbClr val="FF6709"/>
              </a:solidFill>
              <a:latin typeface="Pluto Heavy" panose="020B0903020203060204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28A67EF-5700-4A4F-8A14-919280825DF7}"/>
              </a:ext>
            </a:extLst>
          </p:cNvPr>
          <p:cNvCxnSpPr/>
          <p:nvPr/>
        </p:nvCxnSpPr>
        <p:spPr>
          <a:xfrm>
            <a:off x="5334375" y="1082207"/>
            <a:ext cx="6109855" cy="0"/>
          </a:xfrm>
          <a:prstGeom prst="line">
            <a:avLst/>
          </a:prstGeom>
          <a:ln w="28575">
            <a:solidFill>
              <a:srgbClr val="FF67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4F15BA3-233F-42EE-90A4-061A81079B05}"/>
              </a:ext>
            </a:extLst>
          </p:cNvPr>
          <p:cNvSpPr/>
          <p:nvPr/>
        </p:nvSpPr>
        <p:spPr>
          <a:xfrm>
            <a:off x="4724434" y="0"/>
            <a:ext cx="78385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083BD57-68D9-4B86-86FF-84AF56473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64714" y="5715313"/>
            <a:ext cx="2945213" cy="6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1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1785EF3-BA82-46A9-8133-53B8676135F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3DEA6BB-1E5E-4DE0-95CF-1BE4B6953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1311" y="2317897"/>
            <a:ext cx="4504876" cy="2222206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B84CED36-5D12-45C6-B36C-63F761F79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813" y="2317897"/>
            <a:ext cx="4493073" cy="22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8CE8DDA-2AE2-4417-9C66-D3C4B49796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C19E5B-8CE5-4A77-A761-DCE314846D89}"/>
              </a:ext>
            </a:extLst>
          </p:cNvPr>
          <p:cNvSpPr txBox="1"/>
          <p:nvPr/>
        </p:nvSpPr>
        <p:spPr>
          <a:xfrm>
            <a:off x="1161390" y="4513421"/>
            <a:ext cx="3241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Pluto Black" panose="020B0A03020203060204" pitchFamily="34" charset="0"/>
              </a:rPr>
              <a:t>Propuesta de piezas para medios propios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F3C304D-C0EF-4E72-AA3B-912224CFC1D9}"/>
              </a:ext>
            </a:extLst>
          </p:cNvPr>
          <p:cNvSpPr/>
          <p:nvPr/>
        </p:nvSpPr>
        <p:spPr>
          <a:xfrm>
            <a:off x="1083075" y="4589755"/>
            <a:ext cx="78313" cy="226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C7AFD7CD-DEF1-4477-B9E7-702A763A4D23}"/>
              </a:ext>
            </a:extLst>
          </p:cNvPr>
          <p:cNvSpPr/>
          <p:nvPr/>
        </p:nvSpPr>
        <p:spPr>
          <a:xfrm rot="16200000">
            <a:off x="5143542" y="577180"/>
            <a:ext cx="265176" cy="228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2ADDCC7-3F51-46E3-B6DF-1C157DF7DD87}"/>
              </a:ext>
            </a:extLst>
          </p:cNvPr>
          <p:cNvSpPr/>
          <p:nvPr/>
        </p:nvSpPr>
        <p:spPr>
          <a:xfrm>
            <a:off x="3205845" y="523009"/>
            <a:ext cx="1991589" cy="336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r">
              <a:lnSpc>
                <a:spcPct val="100000"/>
              </a:lnSpc>
              <a:buNone/>
            </a:pPr>
            <a:r>
              <a:rPr lang="es-ES" sz="1800" dirty="0">
                <a:solidFill>
                  <a:schemeClr val="bg1"/>
                </a:solidFill>
                <a:latin typeface="Pluto Regular" panose="020B0503020203060204" pitchFamily="34" charset="0"/>
              </a:rPr>
              <a:t>Poster para redes sociales</a:t>
            </a:r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33FA565E-365E-4C5F-B6FD-19BB535E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F12DC28-4B07-4E36-B708-3D724939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223" y="2344579"/>
            <a:ext cx="3255102" cy="16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1785EF3-BA82-46A9-8133-53B8676135F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D3D74CF-B479-49CA-B280-14BD85C1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419" y="2036618"/>
            <a:ext cx="4899760" cy="344501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C500ED2-A83D-4078-9221-E96F43D4D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6479" y="2036618"/>
            <a:ext cx="4899760" cy="34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1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30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165FF1-7D43-4947-8E4D-CEB78AEC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-2566"/>
            <a:ext cx="2683210" cy="18773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5D17CD9-2231-42F8-8C1A-1298432C4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06"/>
          <a:stretch/>
        </p:blipFill>
        <p:spPr>
          <a:xfrm rot="10800000">
            <a:off x="0" y="4560158"/>
            <a:ext cx="1451464" cy="187733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915CF70-99BC-467C-9157-038944D04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r="27332"/>
          <a:stretch/>
        </p:blipFill>
        <p:spPr>
          <a:xfrm>
            <a:off x="1287375" y="2599005"/>
            <a:ext cx="4642371" cy="165999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4CC9C9-E05F-4B24-A370-A3743009F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36778" r="2221" b="42778"/>
          <a:stretch/>
        </p:blipFill>
        <p:spPr bwMode="auto">
          <a:xfrm>
            <a:off x="6359990" y="2923309"/>
            <a:ext cx="4824130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2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4714</TotalTime>
  <Words>83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9" baseType="lpstr">
      <vt:lpstr>Times New Roman</vt:lpstr>
      <vt:lpstr>Arial</vt:lpstr>
      <vt:lpstr>Pluto Black</vt:lpstr>
      <vt:lpstr>Pluto Regular</vt:lpstr>
      <vt:lpstr>Calibri Light</vt:lpstr>
      <vt:lpstr>Calibri</vt:lpstr>
      <vt:lpstr>Wingdings</vt:lpstr>
      <vt:lpstr>Pluto Heavy</vt:lpstr>
      <vt:lpstr>Pluto Medium</vt:lpstr>
      <vt:lpstr>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ciclas para la alegría</dc:title>
  <dc:creator>JAIME GARCIA</dc:creator>
  <cp:lastModifiedBy>fabbo</cp:lastModifiedBy>
  <cp:revision>45</cp:revision>
  <dcterms:created xsi:type="dcterms:W3CDTF">2022-02-12T07:52:48Z</dcterms:created>
  <dcterms:modified xsi:type="dcterms:W3CDTF">2022-03-30T16:28:48Z</dcterms:modified>
</cp:coreProperties>
</file>